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2" r:id="rId4"/>
    <p:sldId id="272" r:id="rId5"/>
    <p:sldId id="264" r:id="rId6"/>
    <p:sldId id="269" r:id="rId7"/>
    <p:sldId id="275" r:id="rId8"/>
    <p:sldId id="267" r:id="rId9"/>
    <p:sldId id="260" r:id="rId10"/>
    <p:sldId id="265" r:id="rId11"/>
    <p:sldId id="274" r:id="rId12"/>
    <p:sldId id="268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68125-868A-446E-BDAF-444EA30C0AC6}" type="datetimeFigureOut">
              <a:rPr lang="pl-PL" smtClean="0"/>
              <a:pPr/>
              <a:t>2021-09-20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5E1F5-A680-40DF-A3A6-1D8E1E44A3A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3DA871A-6FD0-4848-8C95-1543E7E1430C}" type="datetimeFigureOut">
              <a:rPr lang="pl-PL" smtClean="0"/>
              <a:pPr/>
              <a:t>2021-09-20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6A34B2C-B76C-4A8F-B30F-318249AB81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A871A-6FD0-4848-8C95-1543E7E1430C}" type="datetimeFigureOut">
              <a:rPr lang="pl-PL" smtClean="0"/>
              <a:pPr/>
              <a:t>2021-09-20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34B2C-B76C-4A8F-B30F-318249AB81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3DA871A-6FD0-4848-8C95-1543E7E1430C}" type="datetimeFigureOut">
              <a:rPr lang="pl-PL" smtClean="0"/>
              <a:pPr/>
              <a:t>2021-09-20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6A34B2C-B76C-4A8F-B30F-318249AB81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A871A-6FD0-4848-8C95-1543E7E1430C}" type="datetimeFigureOut">
              <a:rPr lang="pl-PL" smtClean="0"/>
              <a:pPr/>
              <a:t>2021-09-20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34B2C-B76C-4A8F-B30F-318249AB81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DA871A-6FD0-4848-8C95-1543E7E1430C}" type="datetimeFigureOut">
              <a:rPr lang="pl-PL" smtClean="0"/>
              <a:pPr/>
              <a:t>2021-09-20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6A34B2C-B76C-4A8F-B30F-318249AB81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A871A-6FD0-4848-8C95-1543E7E1430C}" type="datetimeFigureOut">
              <a:rPr lang="pl-PL" smtClean="0"/>
              <a:pPr/>
              <a:t>2021-09-20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34B2C-B76C-4A8F-B30F-318249AB81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A871A-6FD0-4848-8C95-1543E7E1430C}" type="datetimeFigureOut">
              <a:rPr lang="pl-PL" smtClean="0"/>
              <a:pPr/>
              <a:t>2021-09-20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34B2C-B76C-4A8F-B30F-318249AB81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A871A-6FD0-4848-8C95-1543E7E1430C}" type="datetimeFigureOut">
              <a:rPr lang="pl-PL" smtClean="0"/>
              <a:pPr/>
              <a:t>2021-09-20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34B2C-B76C-4A8F-B30F-318249AB81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DA871A-6FD0-4848-8C95-1543E7E1430C}" type="datetimeFigureOut">
              <a:rPr lang="pl-PL" smtClean="0"/>
              <a:pPr/>
              <a:t>2021-09-20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34B2C-B76C-4A8F-B30F-318249AB81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A871A-6FD0-4848-8C95-1543E7E1430C}" type="datetimeFigureOut">
              <a:rPr lang="pl-PL" smtClean="0"/>
              <a:pPr/>
              <a:t>2021-09-20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34B2C-B76C-4A8F-B30F-318249AB81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A871A-6FD0-4848-8C95-1543E7E1430C}" type="datetimeFigureOut">
              <a:rPr lang="pl-PL" smtClean="0"/>
              <a:pPr/>
              <a:t>2021-09-20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34B2C-B76C-4A8F-B30F-318249AB81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3DA871A-6FD0-4848-8C95-1543E7E1430C}" type="datetimeFigureOut">
              <a:rPr lang="pl-PL" smtClean="0"/>
              <a:pPr/>
              <a:t>2021-09-20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6A34B2C-B76C-4A8F-B30F-318249AB81C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/>
              <a:t>„Edukacja przyszłości </a:t>
            </a:r>
            <a:r>
              <a:rPr lang="pl-PL" sz="4800" b="1" dirty="0" smtClean="0"/>
              <a:t/>
            </a:r>
            <a:br>
              <a:rPr lang="pl-PL" sz="4800" b="1" dirty="0" smtClean="0"/>
            </a:br>
            <a:r>
              <a:rPr lang="pl-PL" sz="4800" b="1" dirty="0" smtClean="0"/>
              <a:t>w </a:t>
            </a:r>
            <a:r>
              <a:rPr lang="pl-PL" sz="4800" b="1" dirty="0"/>
              <a:t>Nałęczowie”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75856" y="4293096"/>
            <a:ext cx="5114778" cy="1401304"/>
          </a:xfrm>
        </p:spPr>
        <p:txBody>
          <a:bodyPr>
            <a:normAutofit/>
          </a:bodyPr>
          <a:lstStyle/>
          <a:p>
            <a:pPr algn="l"/>
            <a:r>
              <a:rPr lang="pl-PL" sz="2800" dirty="0" smtClean="0"/>
              <a:t>Zespół Szkół Nr2 w Nałęczowie</a:t>
            </a:r>
          </a:p>
          <a:p>
            <a:pPr algn="l"/>
            <a:r>
              <a:rPr lang="pl-PL" sz="2800" dirty="0" smtClean="0"/>
              <a:t>Ul. </a:t>
            </a:r>
            <a:r>
              <a:rPr lang="pl-PL" sz="2800" dirty="0" err="1" smtClean="0"/>
              <a:t>B.Prusa</a:t>
            </a:r>
            <a:r>
              <a:rPr lang="pl-PL" sz="2800" dirty="0" smtClean="0"/>
              <a:t> 13</a:t>
            </a:r>
            <a:endParaRPr lang="pl-PL" sz="2800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Warsztaty w PPNT dla uczniów w zawodzie Technik informatyk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373216"/>
            <a:ext cx="3520440" cy="951384"/>
          </a:xfrm>
        </p:spPr>
        <p:txBody>
          <a:bodyPr/>
          <a:lstStyle/>
          <a:p>
            <a:r>
              <a:rPr lang="pl-PL" dirty="0" smtClean="0"/>
              <a:t>Zapoznanie z drukarką 3D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067944" y="5373216"/>
            <a:ext cx="3520440" cy="936104"/>
          </a:xfrm>
        </p:spPr>
        <p:txBody>
          <a:bodyPr/>
          <a:lstStyle/>
          <a:p>
            <a:r>
              <a:rPr lang="pl-PL" dirty="0" smtClean="0"/>
              <a:t>Modelowanie 3D</a:t>
            </a:r>
            <a:endParaRPr lang="pl-PL" dirty="0"/>
          </a:p>
        </p:txBody>
      </p:sp>
      <p:pic>
        <p:nvPicPr>
          <p:cNvPr id="7" name="Symbol zastępczy zawartości 6" descr="20181205_12232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3521075" cy="3100288"/>
          </a:xfrm>
        </p:spPr>
      </p:pic>
      <p:pic>
        <p:nvPicPr>
          <p:cNvPr id="8" name="Symbol zastępczy zawartości 7" descr="20181205_13394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11960" y="1700808"/>
            <a:ext cx="3521075" cy="2870547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4878288"/>
          </a:xfrm>
        </p:spPr>
        <p:txBody>
          <a:bodyPr>
            <a:noAutofit/>
          </a:bodyPr>
          <a:lstStyle/>
          <a:p>
            <a:r>
              <a:rPr lang="pl-PL" sz="2800" dirty="0" smtClean="0"/>
              <a:t>Bardzo atrakcyjne były kursy z:</a:t>
            </a:r>
            <a:br>
              <a:rPr lang="pl-PL" sz="2800" dirty="0" smtClean="0"/>
            </a:br>
            <a:r>
              <a:rPr lang="pl-PL" sz="2800" dirty="0" smtClean="0"/>
              <a:t> Grafiki komputerowej (150 godz.),</a:t>
            </a:r>
            <a:br>
              <a:rPr lang="pl-PL" sz="2800" dirty="0" smtClean="0"/>
            </a:br>
            <a:r>
              <a:rPr lang="pl-PL" sz="2800" dirty="0" smtClean="0"/>
              <a:t>Projektowania stron </a:t>
            </a:r>
            <a:r>
              <a:rPr lang="pl-PL" sz="2800" dirty="0" err="1" smtClean="0"/>
              <a:t>www</a:t>
            </a:r>
            <a:r>
              <a:rPr lang="pl-PL" sz="2800" dirty="0" smtClean="0"/>
              <a:t>,</a:t>
            </a:r>
            <a:br>
              <a:rPr lang="pl-PL" sz="2800" dirty="0" smtClean="0"/>
            </a:br>
            <a:r>
              <a:rPr lang="pl-PL" sz="2800" dirty="0" smtClean="0"/>
              <a:t>Programowanie w języku Jawa,  obsługi systemu zarządzania bazą danych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364088" y="6669360"/>
            <a:ext cx="3429000" cy="188640"/>
          </a:xfrm>
        </p:spPr>
        <p:txBody>
          <a:bodyPr>
            <a:normAutofit fontScale="92500" lnSpcReduction="10000"/>
          </a:bodyPr>
          <a:lstStyle/>
          <a:p>
            <a:endParaRPr lang="pl-PL" dirty="0"/>
          </a:p>
        </p:txBody>
      </p:sp>
      <p:pic>
        <p:nvPicPr>
          <p:cNvPr id="5" name="Symbol zastępczy obrazu 4" descr="20181205_13394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548680"/>
            <a:ext cx="3429000" cy="2592288"/>
          </a:xfrm>
        </p:spPr>
        <p:txBody>
          <a:bodyPr>
            <a:normAutofit/>
          </a:bodyPr>
          <a:lstStyle/>
          <a:p>
            <a:r>
              <a:rPr lang="pl-PL" sz="2400" dirty="0" smtClean="0"/>
              <a:t>Uczniowie technikum ekonomicznego i hotelarstwa uczestniczyli w szkoleniach takich jak:</a:t>
            </a:r>
            <a:endParaRPr lang="pl-PL" sz="2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309769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pl-PL" sz="2400" dirty="0" smtClean="0"/>
              <a:t>Animator czasu wolnego,</a:t>
            </a:r>
          </a:p>
          <a:p>
            <a:pPr>
              <a:buFont typeface="Wingdings" pitchFamily="2" charset="2"/>
              <a:buChar char="§"/>
            </a:pPr>
            <a:r>
              <a:rPr lang="pl-PL" sz="2400" dirty="0" smtClean="0"/>
              <a:t> Kurs asystencko-sekretarski z językiem angielskim</a:t>
            </a:r>
          </a:p>
          <a:p>
            <a:pPr>
              <a:buFont typeface="Wingdings" pitchFamily="2" charset="2"/>
              <a:buChar char="§"/>
            </a:pPr>
            <a:r>
              <a:rPr lang="pl-PL" sz="2400" dirty="0" smtClean="0"/>
              <a:t>Obsługa kas fiskalnych</a:t>
            </a:r>
          </a:p>
          <a:p>
            <a:pPr>
              <a:buFont typeface="Wingdings" pitchFamily="2" charset="2"/>
              <a:buChar char="§"/>
            </a:pPr>
            <a:r>
              <a:rPr lang="pl-PL" sz="2400" dirty="0" smtClean="0"/>
              <a:t> Kelner i </a:t>
            </a:r>
            <a:r>
              <a:rPr lang="pl-PL" sz="2400" dirty="0" err="1" smtClean="0"/>
              <a:t>barista</a:t>
            </a:r>
            <a:endParaRPr lang="pl-PL" sz="2400" dirty="0" smtClean="0"/>
          </a:p>
          <a:p>
            <a:pPr>
              <a:buFont typeface="Wingdings" pitchFamily="2" charset="2"/>
              <a:buChar char="§"/>
            </a:pPr>
            <a:r>
              <a:rPr lang="pl-PL" sz="2400" dirty="0" smtClean="0"/>
              <a:t> Animator czasu wolnego</a:t>
            </a:r>
          </a:p>
          <a:p>
            <a:pPr>
              <a:buFont typeface="Wingdings" pitchFamily="2" charset="2"/>
              <a:buChar char="§"/>
            </a:pPr>
            <a:r>
              <a:rPr lang="pl-PL" sz="2400" dirty="0" smtClean="0"/>
              <a:t> Kurs na wychowawców kolonijnych</a:t>
            </a:r>
          </a:p>
          <a:p>
            <a:pPr>
              <a:buFont typeface="Wingdings" pitchFamily="2" charset="2"/>
              <a:buChar char="§"/>
            </a:pPr>
            <a:r>
              <a:rPr lang="pl-PL" sz="2400" dirty="0" smtClean="0"/>
              <a:t> Obsługa kas fiskalnych</a:t>
            </a:r>
          </a:p>
          <a:p>
            <a:endParaRPr lang="pl-PL" sz="2400" dirty="0"/>
          </a:p>
        </p:txBody>
      </p:sp>
      <p:pic>
        <p:nvPicPr>
          <p:cNvPr id="5" name="Symbol zastępczy obrazu 4" descr="hote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14" b="12514"/>
          <a:stretch>
            <a:fillRect/>
          </a:stretch>
        </p:blipFill>
        <p:spPr/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5127848"/>
          </a:xfrm>
        </p:spPr>
        <p:txBody>
          <a:bodyPr/>
          <a:lstStyle/>
          <a:p>
            <a:pPr algn="l"/>
            <a:r>
              <a:rPr lang="pl-PL" sz="4400" dirty="0" smtClean="0"/>
              <a:t>Wartość kursów, szkoleń i staży dla uczniów wyniosła</a:t>
            </a:r>
            <a:br>
              <a:rPr lang="pl-PL" sz="4400" dirty="0" smtClean="0"/>
            </a:br>
            <a:r>
              <a:rPr lang="pl-PL" sz="4400" dirty="0" smtClean="0"/>
              <a:t> 177. 400 zł</a:t>
            </a: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19872" y="6165304"/>
            <a:ext cx="5114778" cy="204000"/>
          </a:xfrm>
        </p:spPr>
        <p:txBody>
          <a:bodyPr>
            <a:normAutofit fontScale="70000" lnSpcReduction="20000"/>
          </a:bodyPr>
          <a:lstStyle/>
          <a:p>
            <a:endParaRPr lang="pl-PL" dirty="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75856" y="188640"/>
            <a:ext cx="5105400" cy="2868168"/>
          </a:xfrm>
        </p:spPr>
        <p:txBody>
          <a:bodyPr/>
          <a:lstStyle/>
          <a:p>
            <a:pPr algn="l"/>
            <a:r>
              <a:rPr lang="pl-PL" sz="4000" dirty="0" smtClean="0"/>
              <a:t>Wartość projektu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47864" y="3933056"/>
            <a:ext cx="5114778" cy="1101248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/>
              <a:t>692.987 zł</a:t>
            </a:r>
            <a:endParaRPr lang="pl-PL" sz="4000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47864" y="2636912"/>
            <a:ext cx="5105400" cy="1383432"/>
          </a:xfrm>
        </p:spPr>
        <p:txBody>
          <a:bodyPr/>
          <a:lstStyle/>
          <a:p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Dziękuję </a:t>
            </a:r>
            <a:r>
              <a:rPr lang="pl-PL" sz="4000" dirty="0" smtClean="0"/>
              <a:t>za uwagę</a:t>
            </a:r>
            <a:br>
              <a:rPr lang="pl-PL" sz="4000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19872" y="5373216"/>
            <a:ext cx="5114778" cy="1101248"/>
          </a:xfrm>
        </p:spPr>
        <p:txBody>
          <a:bodyPr>
            <a:normAutofit/>
          </a:bodyPr>
          <a:lstStyle/>
          <a:p>
            <a:r>
              <a:rPr lang="pl-PL" sz="2000" dirty="0" smtClean="0"/>
              <a:t>Jolanta </a:t>
            </a:r>
            <a:r>
              <a:rPr lang="pl-PL" sz="2000" dirty="0" err="1" smtClean="0"/>
              <a:t>Bogusz-Pecio</a:t>
            </a:r>
            <a:endParaRPr lang="pl-PL" sz="2000" dirty="0" smtClean="0"/>
          </a:p>
          <a:p>
            <a:r>
              <a:rPr lang="pl-PL" sz="2000" dirty="0" smtClean="0"/>
              <a:t>Szkolny koordynator projektu</a:t>
            </a:r>
            <a:endParaRPr lang="pl-PL" sz="2000" dirty="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echnikum-sreb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7" y="638175"/>
            <a:ext cx="6526286" cy="558165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pl-PL" sz="3200" dirty="0" smtClean="0"/>
              <a:t>Edukacja przyszłości w Nałęczowie RPO WL 2014-2020  realizowany 01.08.2018 – 31.08.2021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47864" y="4293096"/>
            <a:ext cx="5114778" cy="1101248"/>
          </a:xfrm>
        </p:spPr>
        <p:txBody>
          <a:bodyPr/>
          <a:lstStyle/>
          <a:p>
            <a:pPr algn="l"/>
            <a:r>
              <a:rPr lang="pl-PL" sz="2400" dirty="0" smtClean="0"/>
              <a:t>we współpracy z Lubelskim Ośrodkiem Samopomocy i Puławskim Parkiem Naukowo-Technologicznym</a:t>
            </a:r>
            <a:endParaRPr lang="pl-PL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620688"/>
            <a:ext cx="3429000" cy="396044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Cel projektu:</a:t>
            </a:r>
            <a:br>
              <a:rPr lang="pl-PL" sz="2400" dirty="0" smtClean="0"/>
            </a:br>
            <a:r>
              <a:rPr lang="pl-PL" sz="2400" dirty="0" smtClean="0"/>
              <a:t>Zwiększenie szans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na </a:t>
            </a:r>
            <a:r>
              <a:rPr lang="pl-PL" sz="2400" dirty="0" smtClean="0"/>
              <a:t>zatrudnienie  uczniów szkół zawodowych poprzez poprawę efektywności kształcenia </a:t>
            </a:r>
            <a:r>
              <a:rPr lang="pl-PL" sz="2400" dirty="0" smtClean="0"/>
              <a:t>zawodowego</a:t>
            </a:r>
            <a:br>
              <a:rPr lang="pl-PL" sz="2400" dirty="0" smtClean="0"/>
            </a:br>
            <a:r>
              <a:rPr lang="pl-PL" sz="2400" dirty="0" smtClean="0"/>
              <a:t> </a:t>
            </a:r>
            <a:r>
              <a:rPr lang="pl-PL" sz="2400" dirty="0" smtClean="0"/>
              <a:t>w regionie</a:t>
            </a:r>
            <a:endParaRPr lang="pl-PL" sz="2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436096" y="4797152"/>
            <a:ext cx="3429000" cy="1126802"/>
          </a:xfrm>
        </p:spPr>
        <p:txBody>
          <a:bodyPr>
            <a:normAutofit/>
          </a:bodyPr>
          <a:lstStyle/>
          <a:p>
            <a:r>
              <a:rPr lang="pl-PL" sz="2800" dirty="0" smtClean="0"/>
              <a:t>Projekt dla uczniów szkół zawodowych</a:t>
            </a:r>
            <a:endParaRPr lang="pl-PL" sz="2800" dirty="0"/>
          </a:p>
        </p:txBody>
      </p:sp>
      <p:pic>
        <p:nvPicPr>
          <p:cNvPr id="5" name="Symbol zastępczy obrazu 4" descr="szk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9" b="19"/>
          <a:stretch>
            <a:fillRect/>
          </a:stretch>
        </p:blipFill>
        <p:spPr/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419872" y="692696"/>
            <a:ext cx="5105400" cy="1656184"/>
          </a:xfrm>
        </p:spPr>
        <p:txBody>
          <a:bodyPr/>
          <a:lstStyle/>
          <a:p>
            <a:pPr algn="l"/>
            <a:r>
              <a:rPr lang="pl-PL" sz="3200" dirty="0" smtClean="0"/>
              <a:t>W ramach projektu odbywały </a:t>
            </a:r>
            <a:r>
              <a:rPr lang="pl-PL" sz="3200" dirty="0" smtClean="0"/>
              <a:t>się bezpłatnie: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131840" y="2420888"/>
            <a:ext cx="5114778" cy="4104456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/>
              <a:t>14 kursów kwalifikacyjnych</a:t>
            </a:r>
            <a:br>
              <a:rPr lang="pl-PL" sz="2800" b="1" dirty="0" smtClean="0"/>
            </a:br>
            <a:r>
              <a:rPr lang="pl-PL" sz="2800" b="1" dirty="0" smtClean="0"/>
              <a:t> </a:t>
            </a:r>
            <a:r>
              <a:rPr lang="pl-PL" sz="2800" b="1" dirty="0" smtClean="0"/>
              <a:t>i </a:t>
            </a:r>
            <a:r>
              <a:rPr lang="pl-PL" sz="2800" b="1" dirty="0" smtClean="0"/>
              <a:t>szkoleń doskonalących</a:t>
            </a:r>
            <a:br>
              <a:rPr lang="pl-PL" sz="2800" b="1" dirty="0" smtClean="0"/>
            </a:br>
            <a:r>
              <a:rPr lang="pl-PL" sz="2800" b="1" dirty="0" smtClean="0"/>
              <a:t> </a:t>
            </a:r>
            <a:r>
              <a:rPr lang="pl-PL" sz="2800" b="1" dirty="0" smtClean="0"/>
              <a:t>dla </a:t>
            </a:r>
            <a:r>
              <a:rPr lang="pl-PL" sz="2800" b="1" dirty="0" smtClean="0"/>
              <a:t>uczniów - </a:t>
            </a:r>
            <a:endParaRPr lang="pl-PL" sz="2800" b="1" dirty="0" smtClean="0"/>
          </a:p>
          <a:p>
            <a:pPr algn="l"/>
            <a:r>
              <a:rPr lang="pl-PL" sz="2800" b="1" dirty="0" smtClean="0"/>
              <a:t>20 warsztatów </a:t>
            </a:r>
            <a:r>
              <a:rPr lang="pl-PL" sz="2800" b="1" dirty="0" smtClean="0"/>
              <a:t>w PPNT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dla 20 uczniów</a:t>
            </a:r>
            <a:endParaRPr lang="pl-PL" sz="2800" b="1" dirty="0" smtClean="0"/>
          </a:p>
          <a:p>
            <a:pPr algn="l"/>
            <a:r>
              <a:rPr lang="pl-PL" sz="2800" b="1" dirty="0" smtClean="0"/>
              <a:t>4 studia </a:t>
            </a:r>
            <a:r>
              <a:rPr lang="pl-PL" sz="2800" b="1" dirty="0" smtClean="0"/>
              <a:t>podyplomowe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dla </a:t>
            </a:r>
            <a:r>
              <a:rPr lang="pl-PL" sz="2800" b="1" dirty="0" smtClean="0"/>
              <a:t>nauczycieli</a:t>
            </a:r>
          </a:p>
          <a:p>
            <a:pPr algn="l"/>
            <a:r>
              <a:rPr lang="pl-PL" sz="2800" b="1" dirty="0" smtClean="0"/>
              <a:t>9 szkoleń doskonalących </a:t>
            </a:r>
            <a:r>
              <a:rPr lang="pl-PL" sz="2800" b="1" dirty="0" smtClean="0"/>
              <a:t>dla nauczycieli</a:t>
            </a:r>
            <a:endParaRPr lang="pl-PL" sz="2800" dirty="0" smtClean="0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887488"/>
          </a:xfrm>
        </p:spPr>
        <p:txBody>
          <a:bodyPr/>
          <a:lstStyle/>
          <a:p>
            <a:pPr algn="l"/>
            <a:r>
              <a:rPr lang="pl-PL" sz="3600" dirty="0" smtClean="0"/>
              <a:t>Szkoła uzyskała wyposażenie pracowni i sprzęt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75856" y="2564904"/>
            <a:ext cx="5114778" cy="2553432"/>
          </a:xfrm>
        </p:spPr>
        <p:txBody>
          <a:bodyPr>
            <a:noAutofit/>
          </a:bodyPr>
          <a:lstStyle/>
          <a:p>
            <a:pPr algn="l"/>
            <a:r>
              <a:rPr lang="pl-PL" sz="2800" dirty="0" smtClean="0"/>
              <a:t>Do kształcenia w zawodzie technik informatyk  - wartość 55.600  zł</a:t>
            </a:r>
          </a:p>
          <a:p>
            <a:pPr algn="l"/>
            <a:r>
              <a:rPr lang="pl-PL" sz="2800" dirty="0" smtClean="0"/>
              <a:t>Technik ekonomista – 105.750 zł</a:t>
            </a:r>
          </a:p>
          <a:p>
            <a:pPr algn="l"/>
            <a:r>
              <a:rPr lang="pl-PL" sz="2800" dirty="0" smtClean="0"/>
              <a:t>Technik hotelarstwa i obsługi turystycznej – 65.000 zł</a:t>
            </a:r>
            <a:endParaRPr lang="pl-PL" sz="28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31304"/>
          </a:xfrm>
        </p:spPr>
        <p:txBody>
          <a:bodyPr/>
          <a:lstStyle/>
          <a:p>
            <a:pPr algn="l"/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2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131840" y="548680"/>
            <a:ext cx="5114778" cy="5925784"/>
          </a:xfrm>
        </p:spPr>
        <p:txBody>
          <a:bodyPr/>
          <a:lstStyle/>
          <a:p>
            <a:pPr algn="l"/>
            <a:r>
              <a:rPr lang="pl-PL" sz="3600" dirty="0" smtClean="0"/>
              <a:t>Wyposażono:</a:t>
            </a:r>
            <a:br>
              <a:rPr lang="pl-PL" sz="3600" dirty="0" smtClean="0"/>
            </a:br>
            <a:r>
              <a:rPr lang="pl-PL" sz="3600" dirty="0" smtClean="0"/>
              <a:t>- </a:t>
            </a:r>
            <a:r>
              <a:rPr lang="pl-PL" sz="2400" dirty="0" smtClean="0"/>
              <a:t>3 pracownie w komputery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 </a:t>
            </a:r>
            <a:r>
              <a:rPr lang="pl-PL" sz="2400" dirty="0" smtClean="0"/>
              <a:t>laptopy 45 szt.</a:t>
            </a:r>
            <a:br>
              <a:rPr lang="pl-PL" sz="2400" dirty="0" smtClean="0"/>
            </a:br>
            <a:r>
              <a:rPr lang="pl-PL" sz="2400" dirty="0" smtClean="0"/>
              <a:t> - projektory multimedialne</a:t>
            </a:r>
            <a:br>
              <a:rPr lang="pl-PL" sz="2400" dirty="0" smtClean="0"/>
            </a:br>
            <a:r>
              <a:rPr lang="pl-PL" sz="2400" dirty="0" smtClean="0"/>
              <a:t>- ekrany i tablice</a:t>
            </a:r>
            <a:br>
              <a:rPr lang="pl-PL" sz="2400" dirty="0" smtClean="0"/>
            </a:br>
            <a:r>
              <a:rPr lang="pl-PL" sz="2400" dirty="0" smtClean="0"/>
              <a:t>- drukarki, kserokopiarki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 </a:t>
            </a:r>
            <a:r>
              <a:rPr lang="pl-PL" sz="2400" dirty="0" smtClean="0"/>
              <a:t>urządzenia wielofunkcyjne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do </a:t>
            </a:r>
            <a:r>
              <a:rPr lang="pl-PL" sz="2400" dirty="0" smtClean="0"/>
              <a:t>drukowania i kopiowania</a:t>
            </a:r>
            <a:br>
              <a:rPr lang="pl-PL" sz="2400" dirty="0" smtClean="0"/>
            </a:br>
            <a:r>
              <a:rPr lang="pl-PL" sz="2400" dirty="0" smtClean="0"/>
              <a:t>- urządzenia techniczne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do </a:t>
            </a:r>
            <a:r>
              <a:rPr lang="pl-PL" sz="2400" dirty="0" smtClean="0"/>
              <a:t>kształcenia w zawodach </a:t>
            </a:r>
            <a:r>
              <a:rPr lang="pl-PL" sz="2400" dirty="0" smtClean="0"/>
              <a:t>(niszczarki</a:t>
            </a:r>
            <a:r>
              <a:rPr lang="pl-PL" sz="2400" dirty="0" smtClean="0"/>
              <a:t>, bindownice, radio, telefon z faksem, wyposażenie jednostki mieszkalnej pracowni hotelarskiej,  apteczki, i in.</a:t>
            </a:r>
            <a:endParaRPr lang="pl-PL" dirty="0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3130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54442" y="980728"/>
            <a:ext cx="5114778" cy="5256584"/>
          </a:xfrm>
        </p:spPr>
        <p:txBody>
          <a:bodyPr>
            <a:normAutofit/>
          </a:bodyPr>
          <a:lstStyle/>
          <a:p>
            <a:pPr algn="l"/>
            <a:r>
              <a:rPr lang="pl-PL" sz="3200" dirty="0" smtClean="0"/>
              <a:t>55 uczniów odbyło staże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u </a:t>
            </a:r>
            <a:r>
              <a:rPr lang="pl-PL" sz="3200" dirty="0" smtClean="0"/>
              <a:t>pracodawców  w ramach których uzyskali wynagrodzenie 1900 </a:t>
            </a:r>
            <a:r>
              <a:rPr lang="pl-PL" sz="3200" dirty="0" smtClean="0"/>
              <a:t>zł</a:t>
            </a:r>
            <a:br>
              <a:rPr lang="pl-PL" sz="3200" dirty="0" smtClean="0"/>
            </a:br>
            <a:r>
              <a:rPr lang="pl-PL" sz="3200" dirty="0" smtClean="0"/>
              <a:t> </a:t>
            </a:r>
            <a:r>
              <a:rPr lang="pl-PL" sz="3200" dirty="0" smtClean="0"/>
              <a:t>i zwrot kosztów dojazdu </a:t>
            </a:r>
            <a:endParaRPr lang="pl-PL" sz="3200" dirty="0" smtClean="0"/>
          </a:p>
          <a:p>
            <a:pPr algn="l"/>
            <a:r>
              <a:rPr lang="pl-PL" sz="3200" dirty="0" smtClean="0"/>
              <a:t>10 </a:t>
            </a:r>
            <a:r>
              <a:rPr lang="pl-PL" sz="3200" dirty="0" smtClean="0"/>
              <a:t>uczniów odbyło </a:t>
            </a:r>
            <a:r>
              <a:rPr lang="pl-PL" sz="3200" smtClean="0"/>
              <a:t>kurs </a:t>
            </a:r>
            <a:r>
              <a:rPr lang="pl-PL" sz="3200" smtClean="0"/>
              <a:t/>
            </a:r>
            <a:br>
              <a:rPr lang="pl-PL" sz="3200" smtClean="0"/>
            </a:br>
            <a:r>
              <a:rPr lang="pl-PL" sz="3200" smtClean="0"/>
              <a:t>na </a:t>
            </a:r>
            <a:r>
              <a:rPr lang="pl-PL" sz="3200" dirty="0" smtClean="0"/>
              <a:t>prawo jazdy</a:t>
            </a:r>
          </a:p>
          <a:p>
            <a:pPr algn="l"/>
            <a:r>
              <a:rPr lang="pl-PL" sz="3200" dirty="0" smtClean="0"/>
              <a:t>6 uczniów kurs operatora wózków widłowych</a:t>
            </a:r>
          </a:p>
          <a:p>
            <a:pPr algn="l"/>
            <a:endParaRPr lang="pl-PL" sz="3200" dirty="0" smtClean="0"/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764704"/>
            <a:ext cx="3429000" cy="3240360"/>
          </a:xfrm>
        </p:spPr>
        <p:txBody>
          <a:bodyPr>
            <a:normAutofit fontScale="90000"/>
          </a:bodyPr>
          <a:lstStyle/>
          <a:p>
            <a:r>
              <a:rPr lang="pl-PL" sz="3200" dirty="0" smtClean="0"/>
              <a:t>Warsztaty w PPNT dla uczniów kształcących się w zawodzie technik Informatyk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389098" y="4221088"/>
            <a:ext cx="3429000" cy="1728192"/>
          </a:xfrm>
        </p:spPr>
        <p:txBody>
          <a:bodyPr>
            <a:normAutofit fontScale="70000" lnSpcReduction="20000"/>
          </a:bodyPr>
          <a:lstStyle/>
          <a:p>
            <a:r>
              <a:rPr lang="pl-PL" sz="3200" dirty="0" smtClean="0"/>
              <a:t>Cykl 16 spotkań podczas których uczniowie mogli zapoznać się z najnowszymi technologiami IT</a:t>
            </a:r>
            <a:endParaRPr lang="pl-PL" sz="3200" dirty="0"/>
          </a:p>
        </p:txBody>
      </p:sp>
      <p:pic>
        <p:nvPicPr>
          <p:cNvPr id="5" name="Symbol zastępczy obrazu 4" descr="Projekt Edukacja Przyszłości 1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190</Words>
  <Application>Microsoft Office PowerPoint</Application>
  <PresentationFormat>Pokaz na ekranie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Bogaty</vt:lpstr>
      <vt:lpstr>„Edukacja przyszłości  w Nałęczowie” </vt:lpstr>
      <vt:lpstr>Slajd 2</vt:lpstr>
      <vt:lpstr>Edukacja przyszłości w Nałęczowie RPO WL 2014-2020  realizowany 01.08.2018 – 31.08.2021</vt:lpstr>
      <vt:lpstr>Cel projektu: Zwiększenie szans  na zatrudnienie  uczniów szkół zawodowych poprzez poprawę efektywności kształcenia zawodowego  w regionie</vt:lpstr>
      <vt:lpstr>W ramach projektu odbywały się bezpłatnie:</vt:lpstr>
      <vt:lpstr>Szkoła uzyskała wyposażenie pracowni i sprzęt </vt:lpstr>
      <vt:lpstr>  </vt:lpstr>
      <vt:lpstr>Slajd 8</vt:lpstr>
      <vt:lpstr>Warsztaty w PPNT dla uczniów kształcących się w zawodzie technik Informatyk</vt:lpstr>
      <vt:lpstr>Warsztaty w PPNT dla uczniów w zawodzie Technik informatyk</vt:lpstr>
      <vt:lpstr>Bardzo atrakcyjne były kursy z:  Grafiki komputerowej (150 godz.), Projektowania stron www, Programowanie w języku Jawa,  obsługi systemu zarządzania bazą danych</vt:lpstr>
      <vt:lpstr>Uczniowie technikum ekonomicznego i hotelarstwa uczestniczyli w szkoleniach takich jak:</vt:lpstr>
      <vt:lpstr>Wartość kursów, szkoleń i staży dla uczniów wyniosła  177. 400 zł </vt:lpstr>
      <vt:lpstr>Wartość projektu</vt:lpstr>
      <vt:lpstr>  Dziękuję za uwagę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„Edukacja przyszłości w Nałęczowie” </dc:title>
  <dc:creator>test</dc:creator>
  <cp:lastModifiedBy>test</cp:lastModifiedBy>
  <cp:revision>40</cp:revision>
  <dcterms:created xsi:type="dcterms:W3CDTF">2021-09-15T10:56:48Z</dcterms:created>
  <dcterms:modified xsi:type="dcterms:W3CDTF">2021-09-20T13:38:56Z</dcterms:modified>
</cp:coreProperties>
</file>